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9B5F"/>
    <a:srgbClr val="E5DA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/>
    <p:restoredTop sz="96327"/>
  </p:normalViewPr>
  <p:slideViewPr>
    <p:cSldViewPr snapToGrid="0">
      <p:cViewPr>
        <p:scale>
          <a:sx n="75" d="100"/>
          <a:sy n="75" d="100"/>
        </p:scale>
        <p:origin x="166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8A83-BCAE-8846-8B6D-F3E55809FAB7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410C-09FF-974B-A92E-33A31A0B5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084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8A83-BCAE-8846-8B6D-F3E55809FAB7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410C-09FF-974B-A92E-33A31A0B5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29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8A83-BCAE-8846-8B6D-F3E55809FAB7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410C-09FF-974B-A92E-33A31A0B5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52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8A83-BCAE-8846-8B6D-F3E55809FAB7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410C-09FF-974B-A92E-33A31A0B5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2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8A83-BCAE-8846-8B6D-F3E55809FAB7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410C-09FF-974B-A92E-33A31A0B5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21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8A83-BCAE-8846-8B6D-F3E55809FAB7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410C-09FF-974B-A92E-33A31A0B5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20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8A83-BCAE-8846-8B6D-F3E55809FAB7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410C-09FF-974B-A92E-33A31A0B5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45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8A83-BCAE-8846-8B6D-F3E55809FAB7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410C-09FF-974B-A92E-33A31A0B5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665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8A83-BCAE-8846-8B6D-F3E55809FAB7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410C-09FF-974B-A92E-33A31A0B5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471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8A83-BCAE-8846-8B6D-F3E55809FAB7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410C-09FF-974B-A92E-33A31A0B5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635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8A83-BCAE-8846-8B6D-F3E55809FAB7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410C-09FF-974B-A92E-33A31A0B5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572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D8A83-BCAE-8846-8B6D-F3E55809FAB7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6410C-09FF-974B-A92E-33A31A0B5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94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2.png"/><Relationship Id="rId7" Type="http://schemas.openxmlformats.org/officeDocument/2006/relationships/hyperlink" Target="https://creativecommons.org/licenses/by-nc-nd/3.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alydosdall.com/2013/07/anna-griffin-cutting-dies-cards.html?m=1" TargetMode="External"/><Relationship Id="rId5" Type="http://schemas.openxmlformats.org/officeDocument/2006/relationships/image" Target="../media/image4.jpg"/><Relationship Id="rId10" Type="http://schemas.openxmlformats.org/officeDocument/2006/relationships/image" Target="../media/image6.jpeg"/><Relationship Id="rId4" Type="http://schemas.openxmlformats.org/officeDocument/2006/relationships/image" Target="../media/image3.png"/><Relationship Id="rId9" Type="http://schemas.openxmlformats.org/officeDocument/2006/relationships/hyperlink" Target="https://www.flickr.com/photos/twopinkpossums/280800592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text, font, logo, symbol&#10;&#10;Description automatically generated">
            <a:extLst>
              <a:ext uri="{FF2B5EF4-FFF2-40B4-BE49-F238E27FC236}">
                <a16:creationId xmlns:a16="http://schemas.microsoft.com/office/drawing/2014/main" id="{ADC0706B-0FB2-42DC-EEE5-CCF99E278E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606" y="536575"/>
            <a:ext cx="5029200" cy="1397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F5CE352-F6E4-D2BF-CC24-D4B87209E555}"/>
              </a:ext>
            </a:extLst>
          </p:cNvPr>
          <p:cNvSpPr txBox="1"/>
          <p:nvPr/>
        </p:nvSpPr>
        <p:spPr>
          <a:xfrm>
            <a:off x="478578" y="6065437"/>
            <a:ext cx="5591229" cy="3502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400"/>
              </a:lnSpc>
            </a:pPr>
            <a:r>
              <a:rPr lang="en-AU" sz="4900" b="1" spc="180" dirty="0">
                <a:solidFill>
                  <a:srgbClr val="BF9B5F"/>
                </a:solidFill>
                <a:effectLst/>
                <a:latin typeface="Calibri" panose="020F0502020204030204" pitchFamily="34" charset="0"/>
              </a:rPr>
              <a:t>SATURDAY 15 JUNE</a:t>
            </a:r>
          </a:p>
          <a:p>
            <a:pPr>
              <a:lnSpc>
                <a:spcPts val="4400"/>
              </a:lnSpc>
            </a:pPr>
            <a:r>
              <a:rPr lang="en-AU" sz="4900" b="1" spc="180" dirty="0">
                <a:solidFill>
                  <a:srgbClr val="BF9B5F"/>
                </a:solidFill>
                <a:latin typeface="Calibri" panose="020F0502020204030204" pitchFamily="34" charset="0"/>
              </a:rPr>
              <a:t>CRAFT SATURDAY</a:t>
            </a:r>
          </a:p>
          <a:p>
            <a:pPr>
              <a:lnSpc>
                <a:spcPts val="4400"/>
              </a:lnSpc>
            </a:pPr>
            <a:r>
              <a:rPr lang="en-AU" sz="4900" b="1" spc="180" dirty="0">
                <a:solidFill>
                  <a:srgbClr val="BF9B5F"/>
                </a:solidFill>
                <a:latin typeface="Calibri" panose="020F0502020204030204" pitchFamily="34" charset="0"/>
              </a:rPr>
              <a:t>ASSOCIATION DAY including lunch at ESTIA HEALTH</a:t>
            </a:r>
          </a:p>
          <a:p>
            <a:pPr>
              <a:lnSpc>
                <a:spcPts val="4400"/>
              </a:lnSpc>
            </a:pPr>
            <a:endParaRPr lang="en-AU" sz="4900" spc="180" dirty="0">
              <a:solidFill>
                <a:srgbClr val="BF9B5F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BF45373-3646-ED85-8FD8-AE5610DC9C45}"/>
              </a:ext>
            </a:extLst>
          </p:cNvPr>
          <p:cNvSpPr txBox="1"/>
          <p:nvPr/>
        </p:nvSpPr>
        <p:spPr>
          <a:xfrm>
            <a:off x="532607" y="8141868"/>
            <a:ext cx="6587704" cy="5234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200"/>
              </a:spcAft>
            </a:pPr>
            <a:endParaRPr lang="en-AU" sz="2400" b="1" u="sng" dirty="0">
              <a:solidFill>
                <a:srgbClr val="1D8749"/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  <a:spcAft>
                <a:spcPts val="200"/>
              </a:spcAft>
            </a:pPr>
            <a:endParaRPr lang="en-AU" sz="2400" b="1" u="sng" dirty="0">
              <a:solidFill>
                <a:srgbClr val="1D8749"/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  <a:spcAft>
                <a:spcPts val="200"/>
              </a:spcAft>
            </a:pPr>
            <a:r>
              <a:rPr lang="en-AU" sz="2400" b="1" u="sng" dirty="0">
                <a:solidFill>
                  <a:srgbClr val="1D8749"/>
                </a:solidFill>
                <a:latin typeface="Calibri" panose="020F0502020204030204" pitchFamily="34" charset="0"/>
              </a:rPr>
              <a:t>Timber Pot Stands</a:t>
            </a:r>
          </a:p>
          <a:p>
            <a:pPr>
              <a:spcBef>
                <a:spcPts val="1200"/>
              </a:spcBef>
              <a:spcAft>
                <a:spcPts val="200"/>
              </a:spcAft>
            </a:pPr>
            <a:r>
              <a:rPr lang="en-AU" sz="2000" dirty="0">
                <a:solidFill>
                  <a:srgbClr val="1D8749"/>
                </a:solidFill>
                <a:effectLst/>
                <a:latin typeface="Calibri" panose="020F0502020204030204" pitchFamily="34" charset="0"/>
              </a:rPr>
              <a:t>Whitewashed and ready to assemble, and mosaic top if you wish to.</a:t>
            </a:r>
          </a:p>
          <a:p>
            <a:pPr>
              <a:spcAft>
                <a:spcPts val="200"/>
              </a:spcAft>
            </a:pPr>
            <a:endParaRPr lang="en-AU" sz="1500" dirty="0">
              <a:solidFill>
                <a:srgbClr val="1D8749"/>
              </a:solidFill>
              <a:latin typeface="Calibri" panose="020F0502020204030204" pitchFamily="34" charset="0"/>
            </a:endParaRPr>
          </a:p>
          <a:p>
            <a:pPr>
              <a:spcBef>
                <a:spcPts val="300"/>
              </a:spcBef>
              <a:spcAft>
                <a:spcPts val="200"/>
              </a:spcAft>
            </a:pPr>
            <a:r>
              <a:rPr lang="en-AU" sz="2400" b="1" u="sng" dirty="0">
                <a:solidFill>
                  <a:srgbClr val="1D8749"/>
                </a:solidFill>
                <a:latin typeface="Calibri" panose="020F0502020204030204" pitchFamily="34" charset="0"/>
              </a:rPr>
              <a:t>Creative Memories</a:t>
            </a:r>
          </a:p>
          <a:p>
            <a:pPr>
              <a:spcBef>
                <a:spcPts val="300"/>
              </a:spcBef>
              <a:spcAft>
                <a:spcPts val="200"/>
              </a:spcAft>
            </a:pPr>
            <a:r>
              <a:rPr lang="en-AU" sz="2000" dirty="0">
                <a:solidFill>
                  <a:srgbClr val="1D8749"/>
                </a:solidFill>
                <a:latin typeface="Calibri" panose="020F0502020204030204" pitchFamily="34" charset="0"/>
              </a:rPr>
              <a:t>An introduction to scrapbooking to create memorable</a:t>
            </a:r>
          </a:p>
          <a:p>
            <a:pPr>
              <a:spcBef>
                <a:spcPts val="300"/>
              </a:spcBef>
              <a:spcAft>
                <a:spcPts val="200"/>
              </a:spcAft>
            </a:pPr>
            <a:r>
              <a:rPr lang="en-AU" sz="2000" dirty="0">
                <a:solidFill>
                  <a:srgbClr val="1D8749"/>
                </a:solidFill>
                <a:latin typeface="Calibri" panose="020F0502020204030204" pitchFamily="34" charset="0"/>
              </a:rPr>
              <a:t>Family photo albums, and cardmaking.</a:t>
            </a:r>
          </a:p>
          <a:p>
            <a:pPr>
              <a:spcBef>
                <a:spcPts val="300"/>
              </a:spcBef>
              <a:spcAft>
                <a:spcPts val="200"/>
              </a:spcAft>
            </a:pPr>
            <a:endParaRPr lang="en-AU" sz="2000" dirty="0">
              <a:solidFill>
                <a:srgbClr val="1D8749"/>
              </a:solidFill>
              <a:effectLst/>
              <a:latin typeface="Calibri" panose="020F0502020204030204" pitchFamily="34" charset="0"/>
            </a:endParaRPr>
          </a:p>
          <a:p>
            <a:pPr>
              <a:spcAft>
                <a:spcPts val="200"/>
              </a:spcAft>
            </a:pPr>
            <a:r>
              <a:rPr lang="en-AU" sz="2400" b="1" u="sng" dirty="0">
                <a:solidFill>
                  <a:srgbClr val="1D8749"/>
                </a:solidFill>
                <a:effectLst/>
                <a:latin typeface="Calibri" panose="020F0502020204030204" pitchFamily="34" charset="0"/>
              </a:rPr>
              <a:t>Decoupage Saucers</a:t>
            </a:r>
          </a:p>
          <a:p>
            <a:pPr>
              <a:spcBef>
                <a:spcPts val="300"/>
              </a:spcBef>
              <a:spcAft>
                <a:spcPts val="200"/>
              </a:spcAft>
            </a:pPr>
            <a:r>
              <a:rPr lang="en-AU" sz="2000" dirty="0">
                <a:solidFill>
                  <a:srgbClr val="1D8749"/>
                </a:solidFill>
                <a:latin typeface="Calibri" panose="020F0502020204030204" pitchFamily="34" charset="0"/>
              </a:rPr>
              <a:t>Using tissue paper, stickers and glitter transform</a:t>
            </a:r>
            <a:r>
              <a:rPr lang="en-AU" sz="2000" dirty="0">
                <a:solidFill>
                  <a:srgbClr val="1D8749"/>
                </a:solidFill>
                <a:effectLst/>
                <a:latin typeface="Calibri" panose="020F0502020204030204" pitchFamily="34" charset="0"/>
              </a:rPr>
              <a:t> a plain saucer into a decorative </a:t>
            </a:r>
            <a:r>
              <a:rPr lang="en-AU" sz="2000" dirty="0">
                <a:solidFill>
                  <a:srgbClr val="1D8749"/>
                </a:solidFill>
                <a:latin typeface="Calibri" panose="020F0502020204030204" pitchFamily="34" charset="0"/>
              </a:rPr>
              <a:t> dish to place your jewellery onto.</a:t>
            </a:r>
            <a:endParaRPr lang="en-AU" sz="2000" dirty="0">
              <a:solidFill>
                <a:srgbClr val="1D8749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B11C610-6500-B8EE-D060-010355C3714D}"/>
              </a:ext>
            </a:extLst>
          </p:cNvPr>
          <p:cNvSpPr txBox="1"/>
          <p:nvPr/>
        </p:nvSpPr>
        <p:spPr>
          <a:xfrm>
            <a:off x="7321959" y="2246122"/>
            <a:ext cx="2469741" cy="1889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400"/>
              </a:lnSpc>
            </a:pPr>
            <a:r>
              <a:rPr lang="en-AU" sz="2100" b="1" spc="110" dirty="0">
                <a:solidFill>
                  <a:srgbClr val="BF9B5F"/>
                </a:solidFill>
                <a:effectLst/>
                <a:latin typeface="Calibri" panose="020F0502020204030204" pitchFamily="34" charset="0"/>
              </a:rPr>
              <a:t>EVENT DETAILS</a:t>
            </a:r>
          </a:p>
          <a:p>
            <a:r>
              <a:rPr lang="en-AU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Craft Saturday Association Day</a:t>
            </a:r>
            <a:endParaRPr lang="en-AU" sz="2400" dirty="0">
              <a:solidFill>
                <a:schemeClr val="accent6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ts val="4400"/>
              </a:lnSpc>
            </a:pPr>
            <a:endParaRPr lang="en-AU" sz="2100" spc="110" dirty="0">
              <a:solidFill>
                <a:srgbClr val="BF9B5F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6FCD17-4BDD-136D-5901-796EFB41C65C}"/>
              </a:ext>
            </a:extLst>
          </p:cNvPr>
          <p:cNvSpPr txBox="1"/>
          <p:nvPr/>
        </p:nvSpPr>
        <p:spPr>
          <a:xfrm>
            <a:off x="7188200" y="3567053"/>
            <a:ext cx="2469741" cy="6152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400"/>
              </a:lnSpc>
            </a:pPr>
            <a:r>
              <a:rPr lang="en-AU" sz="2100" b="1" spc="110" dirty="0">
                <a:solidFill>
                  <a:srgbClr val="BF9B5F"/>
                </a:solidFill>
                <a:effectLst/>
                <a:latin typeface="Calibri" panose="020F0502020204030204" pitchFamily="34" charset="0"/>
              </a:rPr>
              <a:t> CONTACT</a:t>
            </a:r>
          </a:p>
          <a:p>
            <a:pPr>
              <a:lnSpc>
                <a:spcPts val="2160"/>
              </a:lnSpc>
              <a:spcAft>
                <a:spcPts val="600"/>
              </a:spcAft>
            </a:pPr>
            <a:r>
              <a:rPr lang="en-AU" b="1" dirty="0">
                <a:solidFill>
                  <a:srgbClr val="1D8749"/>
                </a:solidFill>
                <a:latin typeface="Calibri" panose="020F0502020204030204" pitchFamily="34" charset="0"/>
              </a:rPr>
              <a:t>  </a:t>
            </a:r>
            <a:r>
              <a:rPr lang="en-AU" sz="2000" b="1" dirty="0">
                <a:solidFill>
                  <a:schemeClr val="accent6"/>
                </a:solidFill>
                <a:latin typeface="Calibri" panose="020F0502020204030204" pitchFamily="34" charset="0"/>
              </a:rPr>
              <a:t>ERIKA</a:t>
            </a:r>
            <a:br>
              <a:rPr lang="en-AU" sz="2000" b="1" dirty="0">
                <a:solidFill>
                  <a:schemeClr val="accent6"/>
                </a:solidFill>
                <a:effectLst/>
                <a:latin typeface="Calibri" panose="020F0502020204030204" pitchFamily="34" charset="0"/>
              </a:rPr>
            </a:br>
            <a:r>
              <a:rPr lang="en-AU" sz="2000" b="1" dirty="0">
                <a:solidFill>
                  <a:schemeClr val="accent6"/>
                </a:solidFill>
                <a:effectLst/>
                <a:latin typeface="Calibri" panose="020F0502020204030204" pitchFamily="34" charset="0"/>
              </a:rPr>
              <a:t>  </a:t>
            </a:r>
            <a:r>
              <a:rPr lang="en-AU" sz="2000" dirty="0">
                <a:solidFill>
                  <a:schemeClr val="accent6"/>
                </a:solidFill>
                <a:effectLst/>
                <a:latin typeface="Calibri" panose="020F0502020204030204" pitchFamily="34" charset="0"/>
              </a:rPr>
              <a:t>(Group </a:t>
            </a:r>
            <a:r>
              <a:rPr lang="en-AU" sz="2000" dirty="0">
                <a:solidFill>
                  <a:schemeClr val="accent6"/>
                </a:solidFill>
                <a:latin typeface="Calibri" panose="020F0502020204030204" pitchFamily="34" charset="0"/>
              </a:rPr>
              <a:t>President)</a:t>
            </a:r>
            <a:r>
              <a:rPr lang="en-AU" sz="2000" dirty="0">
                <a:solidFill>
                  <a:schemeClr val="accent6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>
              <a:lnSpc>
                <a:spcPts val="2160"/>
              </a:lnSpc>
              <a:spcAft>
                <a:spcPts val="600"/>
              </a:spcAft>
            </a:pPr>
            <a:r>
              <a:rPr lang="en-AU" sz="2000" b="1" dirty="0">
                <a:solidFill>
                  <a:schemeClr val="accent6"/>
                </a:solidFill>
                <a:effectLst/>
                <a:latin typeface="Calibri" panose="020F0502020204030204" pitchFamily="34" charset="0"/>
              </a:rPr>
              <a:t>  Mobile:</a:t>
            </a:r>
            <a:br>
              <a:rPr lang="en-AU" sz="2000" b="1" dirty="0">
                <a:solidFill>
                  <a:schemeClr val="accent6"/>
                </a:solidFill>
                <a:effectLst/>
                <a:latin typeface="Calibri" panose="020F0502020204030204" pitchFamily="34" charset="0"/>
              </a:rPr>
            </a:br>
            <a:r>
              <a:rPr lang="en-AU" sz="2000" b="1" dirty="0">
                <a:solidFill>
                  <a:schemeClr val="accent6"/>
                </a:solidFill>
                <a:effectLst/>
                <a:latin typeface="Calibri" panose="020F0502020204030204" pitchFamily="34" charset="0"/>
              </a:rPr>
              <a:t>  </a:t>
            </a:r>
            <a:r>
              <a:rPr lang="en-AU" sz="2000" b="1" dirty="0">
                <a:solidFill>
                  <a:schemeClr val="accent6"/>
                </a:solidFill>
                <a:latin typeface="Calibri" panose="020F0502020204030204" pitchFamily="34" charset="0"/>
              </a:rPr>
              <a:t>0401 673 842</a:t>
            </a:r>
          </a:p>
          <a:p>
            <a:pPr>
              <a:lnSpc>
                <a:spcPts val="2160"/>
              </a:lnSpc>
              <a:spcAft>
                <a:spcPts val="600"/>
              </a:spcAft>
            </a:pPr>
            <a:endParaRPr lang="en-AU" b="1" dirty="0">
              <a:solidFill>
                <a:srgbClr val="1D8749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ts val="2160"/>
              </a:lnSpc>
              <a:spcAft>
                <a:spcPts val="600"/>
              </a:spcAft>
            </a:pPr>
            <a:r>
              <a:rPr lang="en-AU" sz="2100" b="1" dirty="0">
                <a:solidFill>
                  <a:srgbClr val="BF9B5F"/>
                </a:solidFill>
                <a:latin typeface="Calibri" panose="020F0502020204030204" pitchFamily="34" charset="0"/>
              </a:rPr>
              <a:t>BOOKING REQUIRED BY </a:t>
            </a:r>
            <a:r>
              <a:rPr lang="en-AU" sz="2100" b="1" dirty="0">
                <a:solidFill>
                  <a:srgbClr val="FF0000"/>
                </a:solidFill>
                <a:latin typeface="Calibri" panose="020F0502020204030204" pitchFamily="34" charset="0"/>
              </a:rPr>
              <a:t>NO LATER THAN 13th JUNE</a:t>
            </a:r>
          </a:p>
          <a:p>
            <a:pPr>
              <a:lnSpc>
                <a:spcPts val="2160"/>
              </a:lnSpc>
              <a:spcAft>
                <a:spcPts val="600"/>
              </a:spcAft>
            </a:pPr>
            <a:endParaRPr lang="en-AU" sz="2100" b="1" dirty="0">
              <a:solidFill>
                <a:srgbClr val="BF9B5F"/>
              </a:solidFill>
              <a:latin typeface="Calibri" panose="020F0502020204030204" pitchFamily="34" charset="0"/>
            </a:endParaRPr>
          </a:p>
          <a:p>
            <a:pPr>
              <a:lnSpc>
                <a:spcPts val="2160"/>
              </a:lnSpc>
              <a:spcAft>
                <a:spcPts val="600"/>
              </a:spcAft>
            </a:pPr>
            <a:endParaRPr lang="en-AU" sz="2100" b="1" dirty="0">
              <a:solidFill>
                <a:srgbClr val="BF9B5F"/>
              </a:solidFill>
              <a:latin typeface="Calibri" panose="020F0502020204030204" pitchFamily="34" charset="0"/>
            </a:endParaRPr>
          </a:p>
          <a:p>
            <a:pPr>
              <a:lnSpc>
                <a:spcPts val="2160"/>
              </a:lnSpc>
              <a:spcAft>
                <a:spcPts val="600"/>
              </a:spcAft>
            </a:pPr>
            <a:endParaRPr lang="en-AU" sz="2100" b="1" dirty="0">
              <a:solidFill>
                <a:srgbClr val="BF9B5F"/>
              </a:solidFill>
              <a:latin typeface="Calibri" panose="020F0502020204030204" pitchFamily="34" charset="0"/>
            </a:endParaRPr>
          </a:p>
          <a:p>
            <a:pPr>
              <a:lnSpc>
                <a:spcPts val="2160"/>
              </a:lnSpc>
              <a:spcAft>
                <a:spcPts val="600"/>
              </a:spcAft>
            </a:pPr>
            <a:endParaRPr lang="en-AU" sz="2100" b="1" dirty="0">
              <a:solidFill>
                <a:srgbClr val="BF9B5F"/>
              </a:solidFill>
              <a:latin typeface="Calibri" panose="020F0502020204030204" pitchFamily="34" charset="0"/>
            </a:endParaRPr>
          </a:p>
          <a:p>
            <a:pPr>
              <a:lnSpc>
                <a:spcPts val="2160"/>
              </a:lnSpc>
              <a:spcAft>
                <a:spcPts val="600"/>
              </a:spcAft>
            </a:pPr>
            <a:endParaRPr lang="en-AU" sz="2100" b="1" dirty="0">
              <a:solidFill>
                <a:srgbClr val="BF9B5F"/>
              </a:solidFill>
              <a:latin typeface="Calibri" panose="020F0502020204030204" pitchFamily="34" charset="0"/>
            </a:endParaRPr>
          </a:p>
          <a:p>
            <a:pPr>
              <a:lnSpc>
                <a:spcPts val="2160"/>
              </a:lnSpc>
              <a:spcAft>
                <a:spcPts val="600"/>
              </a:spcAft>
            </a:pPr>
            <a:endParaRPr lang="en-AU" sz="2100" dirty="0">
              <a:solidFill>
                <a:srgbClr val="1D8749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ts val="4400"/>
              </a:lnSpc>
            </a:pPr>
            <a:r>
              <a:rPr lang="en-AU" sz="2100" spc="110" dirty="0">
                <a:solidFill>
                  <a:srgbClr val="BF9B5F"/>
                </a:solidFill>
                <a:effectLst/>
                <a:latin typeface="Calibri" panose="020F0502020204030204" pitchFamily="34" charset="0"/>
              </a:rPr>
              <a:t> </a:t>
            </a:r>
          </a:p>
        </p:txBody>
      </p:sp>
      <p:pic>
        <p:nvPicPr>
          <p:cNvPr id="28" name="Picture 27" descr="A white text on a brown background&#10;&#10;Description automatically generated with low confidence">
            <a:extLst>
              <a:ext uri="{FF2B5EF4-FFF2-40B4-BE49-F238E27FC236}">
                <a16:creationId xmlns:a16="http://schemas.microsoft.com/office/drawing/2014/main" id="{551CD524-01BB-8901-C2D9-C5ED136EE0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3507" y="14157748"/>
            <a:ext cx="2438400" cy="4191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4C4EC9D-B1E0-2576-C57D-1F0F60213EFC}"/>
              </a:ext>
            </a:extLst>
          </p:cNvPr>
          <p:cNvSpPr txBox="1"/>
          <p:nvPr/>
        </p:nvSpPr>
        <p:spPr>
          <a:xfrm>
            <a:off x="453177" y="14317825"/>
            <a:ext cx="6366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i="1" dirty="0">
                <a:solidFill>
                  <a:schemeClr val="accent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We respect First Nations Elders past, present and future and acknowledge the stories, traditions and living cultures </a:t>
            </a:r>
            <a:br>
              <a:rPr lang="en-AU" sz="1000" i="1" dirty="0">
                <a:solidFill>
                  <a:schemeClr val="accent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AU" sz="1000" i="1" dirty="0">
                <a:solidFill>
                  <a:schemeClr val="accent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of First Nations peoples of the lands on which our members meet and commit to building a brighter future together.</a:t>
            </a:r>
          </a:p>
        </p:txBody>
      </p:sp>
      <p:pic>
        <p:nvPicPr>
          <p:cNvPr id="4" name="Picture 3" descr="Green letters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32EC8B26-54FF-C634-2036-3573C4CD27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69807" y="481329"/>
            <a:ext cx="4102100" cy="1473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ED5ACF2-74A1-7BDE-0022-4DCD8C7E6F9F}"/>
              </a:ext>
            </a:extLst>
          </p:cNvPr>
          <p:cNvSpPr txBox="1"/>
          <p:nvPr/>
        </p:nvSpPr>
        <p:spPr>
          <a:xfrm>
            <a:off x="7171595" y="6422037"/>
            <a:ext cx="2134220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solidFill>
                <a:srgbClr val="BF9B5F"/>
              </a:solidFill>
            </a:endParaRPr>
          </a:p>
          <a:p>
            <a:endParaRPr lang="en-US" b="1" dirty="0">
              <a:solidFill>
                <a:srgbClr val="BF9B5F"/>
              </a:solidFill>
            </a:endParaRPr>
          </a:p>
          <a:p>
            <a:endParaRPr lang="en-US" b="1" dirty="0">
              <a:solidFill>
                <a:srgbClr val="BF9B5F"/>
              </a:solidFill>
            </a:endParaRPr>
          </a:p>
          <a:p>
            <a:r>
              <a:rPr lang="en-AU" sz="2000" b="1" dirty="0">
                <a:solidFill>
                  <a:srgbClr val="BF9B5F"/>
                </a:solidFill>
                <a:latin typeface="Calibri" panose="020F0502020204030204" pitchFamily="34" charset="0"/>
              </a:rPr>
              <a:t>Numbers are limited to 20 people.</a:t>
            </a:r>
          </a:p>
          <a:p>
            <a:endParaRPr lang="en-US" sz="2000" b="1" dirty="0">
              <a:solidFill>
                <a:schemeClr val="accent6"/>
              </a:solidFill>
            </a:endParaRPr>
          </a:p>
          <a:p>
            <a:endParaRPr lang="en-US" sz="2000" b="1" dirty="0">
              <a:solidFill>
                <a:schemeClr val="accent6"/>
              </a:solidFill>
            </a:endParaRPr>
          </a:p>
          <a:p>
            <a:r>
              <a:rPr lang="en-US" sz="2000" b="1" dirty="0">
                <a:solidFill>
                  <a:schemeClr val="accent6"/>
                </a:solidFill>
              </a:rPr>
              <a:t>COST: $25.00  which includes a cooked lunch and morning &amp; afternoon tea.</a:t>
            </a:r>
          </a:p>
          <a:p>
            <a:endParaRPr lang="en-US" b="1" dirty="0">
              <a:solidFill>
                <a:srgbClr val="BF9B5F"/>
              </a:solidFill>
            </a:endParaRPr>
          </a:p>
          <a:p>
            <a:endParaRPr lang="en-US" b="1" dirty="0">
              <a:solidFill>
                <a:srgbClr val="BF9B5F"/>
              </a:solidFill>
            </a:endParaRPr>
          </a:p>
          <a:p>
            <a:endParaRPr lang="en-US" b="1" dirty="0">
              <a:solidFill>
                <a:srgbClr val="BF9B5F"/>
              </a:solidFill>
            </a:endParaRPr>
          </a:p>
          <a:p>
            <a:r>
              <a:rPr lang="en-US" sz="2000" b="1" dirty="0">
                <a:solidFill>
                  <a:srgbClr val="BF9B5F"/>
                </a:solidFill>
              </a:rPr>
              <a:t>ADDRESS</a:t>
            </a:r>
          </a:p>
          <a:p>
            <a:r>
              <a:rPr lang="en-US" sz="2000" b="1" dirty="0">
                <a:solidFill>
                  <a:schemeClr val="accent6"/>
                </a:solidFill>
              </a:rPr>
              <a:t>Old Schoolhouse,</a:t>
            </a:r>
          </a:p>
          <a:p>
            <a:r>
              <a:rPr lang="en-US" sz="2000" b="1" dirty="0">
                <a:solidFill>
                  <a:schemeClr val="accent6"/>
                </a:solidFill>
              </a:rPr>
              <a:t>Estia Health,</a:t>
            </a:r>
          </a:p>
          <a:p>
            <a:r>
              <a:rPr lang="en-US" sz="2000" b="1" dirty="0">
                <a:solidFill>
                  <a:schemeClr val="accent6"/>
                </a:solidFill>
              </a:rPr>
              <a:t>879 Plenty Road,</a:t>
            </a:r>
          </a:p>
          <a:p>
            <a:r>
              <a:rPr lang="en-US" sz="2000" b="1" dirty="0">
                <a:solidFill>
                  <a:schemeClr val="accent6"/>
                </a:solidFill>
              </a:rPr>
              <a:t>South Morang, 3752</a:t>
            </a:r>
          </a:p>
          <a:p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6" name="Picture 25" descr="A close-up of a card&#10;&#10;Description automatically generated">
            <a:extLst>
              <a:ext uri="{FF2B5EF4-FFF2-40B4-BE49-F238E27FC236}">
                <a16:creationId xmlns:a16="http://schemas.microsoft.com/office/drawing/2014/main" id="{4D26F974-4821-E6EA-05B7-413D852ACE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964908" y="1986362"/>
            <a:ext cx="2134220" cy="304086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A286AA8-F07B-C811-B6A8-A623AA147824}"/>
              </a:ext>
            </a:extLst>
          </p:cNvPr>
          <p:cNvSpPr txBox="1"/>
          <p:nvPr/>
        </p:nvSpPr>
        <p:spPr>
          <a:xfrm>
            <a:off x="3913648" y="4948897"/>
            <a:ext cx="2244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6" tooltip="https://www.alydosdall.com/2013/07/anna-griffin-cutting-dies-cards.html?m=1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7" tooltip="https://creativecommons.org/licenses/by-nc-nd/3.0/"/>
              </a:rPr>
              <a:t>CC BY-NC-ND</a:t>
            </a:r>
            <a:endParaRPr lang="en-US" sz="900"/>
          </a:p>
        </p:txBody>
      </p:sp>
      <p:pic>
        <p:nvPicPr>
          <p:cNvPr id="8" name="Picture 7" descr="A stack of plates and saucers&#10;&#10;Description automatically generated">
            <a:extLst>
              <a:ext uri="{FF2B5EF4-FFF2-40B4-BE49-F238E27FC236}">
                <a16:creationId xmlns:a16="http://schemas.microsoft.com/office/drawing/2014/main" id="{C791D80F-5BEC-9A69-B44E-00C20C34108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 rot="10800000" flipV="1">
            <a:off x="3636537" y="3332227"/>
            <a:ext cx="3236507" cy="242738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B8227F6-D626-855E-9102-2D90F9B6D931}"/>
              </a:ext>
            </a:extLst>
          </p:cNvPr>
          <p:cNvSpPr txBox="1"/>
          <p:nvPr/>
        </p:nvSpPr>
        <p:spPr>
          <a:xfrm>
            <a:off x="560423" y="13444555"/>
            <a:ext cx="6303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rgbClr val="00B050"/>
                </a:solidFill>
              </a:rPr>
              <a:t>All Very Welcome!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D51352-097E-942A-C166-E9BDDEC19F34}"/>
              </a:ext>
            </a:extLst>
          </p:cNvPr>
          <p:cNvSpPr txBox="1"/>
          <p:nvPr/>
        </p:nvSpPr>
        <p:spPr>
          <a:xfrm>
            <a:off x="550642" y="13444555"/>
            <a:ext cx="63036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chemeClr val="accent6">
                    <a:lumMod val="75000"/>
                  </a:schemeClr>
                </a:solidFill>
              </a:rPr>
              <a:t>All Very Welcome!  </a:t>
            </a:r>
            <a:r>
              <a:rPr lang="en-US" sz="2800" i="1" dirty="0">
                <a:solidFill>
                  <a:srgbClr val="FF0000"/>
                </a:solidFill>
              </a:rPr>
              <a:t>So Book Now to avoid disappointment!</a:t>
            </a:r>
          </a:p>
        </p:txBody>
      </p:sp>
      <p:pic>
        <p:nvPicPr>
          <p:cNvPr id="10" name="Picture 9" descr="A plant in a pot&#10;&#10;Description automatically generated">
            <a:extLst>
              <a:ext uri="{FF2B5EF4-FFF2-40B4-BE49-F238E27FC236}">
                <a16:creationId xmlns:a16="http://schemas.microsoft.com/office/drawing/2014/main" id="{0F8FAE6C-93E5-E565-53F7-C1820238D49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5400000">
            <a:off x="2191373" y="2963855"/>
            <a:ext cx="2845625" cy="2134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106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221</TotalTime>
  <Words>204</Words>
  <Application>Microsoft Office PowerPoint</Application>
  <PresentationFormat>Custom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Heaton</dc:creator>
  <cp:lastModifiedBy>Liu, Esther</cp:lastModifiedBy>
  <cp:revision>18</cp:revision>
  <cp:lastPrinted>2024-05-13T07:28:03Z</cp:lastPrinted>
  <dcterms:created xsi:type="dcterms:W3CDTF">2023-05-15T01:08:41Z</dcterms:created>
  <dcterms:modified xsi:type="dcterms:W3CDTF">2024-05-27T06:43:26Z</dcterms:modified>
</cp:coreProperties>
</file>